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2"/>
  </p:notesMasterIdLst>
  <p:sldIdLst>
    <p:sldId id="274" r:id="rId3"/>
    <p:sldId id="256" r:id="rId4"/>
    <p:sldId id="257" r:id="rId5"/>
    <p:sldId id="258" r:id="rId6"/>
    <p:sldId id="270" r:id="rId7"/>
    <p:sldId id="271" r:id="rId8"/>
    <p:sldId id="266" r:id="rId9"/>
    <p:sldId id="267" r:id="rId10"/>
    <p:sldId id="268" r:id="rId11"/>
    <p:sldId id="269" r:id="rId12"/>
    <p:sldId id="259" r:id="rId13"/>
    <p:sldId id="260" r:id="rId14"/>
    <p:sldId id="264" r:id="rId15"/>
    <p:sldId id="261" r:id="rId16"/>
    <p:sldId id="272" r:id="rId17"/>
    <p:sldId id="263" r:id="rId18"/>
    <p:sldId id="273" r:id="rId19"/>
    <p:sldId id="265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B0A45C-5FAF-432D-8AEC-8D507A944879}">
          <p14:sldIdLst>
            <p14:sldId id="274"/>
            <p14:sldId id="256"/>
          </p14:sldIdLst>
        </p14:section>
        <p14:section name="Untitled Section" id="{BDFF3D79-8281-4EED-9527-7B2A753885A9}">
          <p14:sldIdLst>
            <p14:sldId id="257"/>
            <p14:sldId id="258"/>
            <p14:sldId id="270"/>
            <p14:sldId id="271"/>
            <p14:sldId id="266"/>
            <p14:sldId id="267"/>
            <p14:sldId id="268"/>
            <p14:sldId id="269"/>
            <p14:sldId id="259"/>
            <p14:sldId id="260"/>
            <p14:sldId id="264"/>
            <p14:sldId id="261"/>
            <p14:sldId id="272"/>
            <p14:sldId id="263"/>
            <p14:sldId id="273"/>
            <p14:sldId id="265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B53AC-B162-48BB-9246-3A0C1A69AF60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24384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378FF-F978-410F-83E5-78D3E09F3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6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This is a hidden slide. Students will not see the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5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may conduct this slide according to animation slowly.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4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Main focusing of the text begins from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75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Description of the instruments.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1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Showing the picture,</a:t>
            </a:r>
            <a:r>
              <a:rPr lang="en-US" baseline="0" dirty="0" smtClean="0"/>
              <a:t> teacher may ask questions to the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78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To provide information about the</a:t>
            </a:r>
            <a:r>
              <a:rPr lang="en-US" baseline="0" dirty="0" smtClean="0"/>
              <a:t> name of </a:t>
            </a:r>
            <a:r>
              <a:rPr lang="en-US" dirty="0" smtClean="0"/>
              <a:t>some songs and singers, It may be conducted.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2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Former and modern folk singers.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99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Evaluation option.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7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Free hand writing skills may be introduced.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4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Ending greetings.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4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Welcome slide to relate the students with the subject matter.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49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Introduction of the teacher &amp;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4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This video</a:t>
            </a:r>
            <a:r>
              <a:rPr lang="en-US" baseline="0" dirty="0" smtClean="0"/>
              <a:t> is to take out the lesson declaration from the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9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Speaking, listening, reading</a:t>
            </a:r>
            <a:r>
              <a:rPr lang="en-US" baseline="0" dirty="0" smtClean="0"/>
              <a:t> and writing skills will be focused in this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This is a hidden slide. This option is not mandatory for the teachers. If time may cover, he may conduct this option.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Teacher may conduct this slide according to animation slowly.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32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may conduct this slide according to animation slowly.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8FF-F978-410F-83E5-78D3E09F35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3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0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83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4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Md Hasan Hafizur Rahman, Lecturer (English), Cambrian School &amp; College, Dhaka.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Md Hasan Hafizur Rahman, Lecturer (English), Cambrian School &amp; College, Dhaka.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16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Md Hasan Hafizur Rahman, Lecturer (English), Cambrian School &amp; College, Dhaka.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0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47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7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94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13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6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5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73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43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8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9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2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056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53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Md Hasan Hafizur Rahman, Lecturer (English), Cambrian School &amp; College, Dhaka.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99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Md Hasan Hafizur Rahman, Lecturer (English), Cambrian School &amp; College, Dhaka.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85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Md Hasan Hafizur Rahman, Lecturer (English), Cambrian School &amp; College, Dhaka.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14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19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71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48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1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4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5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3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/>
          <a:p>
            <a:fld id="{1702F64A-998D-46FF-A814-988B0BEDDD39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8A777-8063-4C1D-A7A3-AE8ACC99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7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>
                <a:alpha val="44000"/>
              </a:srgbClr>
            </a:gs>
            <a:gs pos="100000">
              <a:srgbClr val="663012">
                <a:alpha val="26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92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9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1" r:id="rId14"/>
    <p:sldLayoutId id="2147483662" r:id="rId15"/>
    <p:sldLayoutId id="2147483663" r:id="rId16"/>
    <p:sldLayoutId id="2147483676" r:id="rId17"/>
    <p:sldLayoutId id="2147483694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6B19C">
                <a:alpha val="44000"/>
              </a:srgbClr>
            </a:gs>
            <a:gs pos="100000">
              <a:srgbClr val="663012">
                <a:alpha val="26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1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5425"/>
            <a:ext cx="4851400" cy="60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982627"/>
            <a:ext cx="9144000" cy="84173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latin typeface="Book Antiqua" pitchFamily="18" charset="0"/>
              </a:rPr>
              <a:t>Md</a:t>
            </a:r>
            <a:r>
              <a:rPr lang="en-US" sz="1800" b="1" dirty="0" smtClean="0">
                <a:latin typeface="Book Antiqua" pitchFamily="18" charset="0"/>
              </a:rPr>
              <a:t> </a:t>
            </a:r>
            <a:r>
              <a:rPr lang="en-US" sz="1800" b="1" dirty="0" err="1" smtClean="0">
                <a:latin typeface="Book Antiqua" pitchFamily="18" charset="0"/>
              </a:rPr>
              <a:t>Hasan</a:t>
            </a:r>
            <a:r>
              <a:rPr lang="en-US" sz="1800" b="1" dirty="0" smtClean="0">
                <a:latin typeface="Book Antiqua" pitchFamily="18" charset="0"/>
              </a:rPr>
              <a:t> </a:t>
            </a:r>
            <a:r>
              <a:rPr lang="en-US" sz="1800" b="1" dirty="0" err="1" smtClean="0">
                <a:latin typeface="Book Antiqua" pitchFamily="18" charset="0"/>
              </a:rPr>
              <a:t>Hafizur</a:t>
            </a:r>
            <a:r>
              <a:rPr lang="en-US" sz="1800" b="1" dirty="0" smtClean="0">
                <a:latin typeface="Book Antiqua" pitchFamily="18" charset="0"/>
              </a:rPr>
              <a:t> </a:t>
            </a:r>
            <a:r>
              <a:rPr lang="en-US" sz="1800" b="1" dirty="0" err="1" smtClean="0">
                <a:latin typeface="Book Antiqua" pitchFamily="18" charset="0"/>
              </a:rPr>
              <a:t>Rahman</a:t>
            </a:r>
            <a:r>
              <a:rPr lang="en-US" sz="1800" b="1" dirty="0" smtClean="0">
                <a:latin typeface="Book Antiqua" pitchFamily="18" charset="0"/>
              </a:rPr>
              <a:t>, Lecturer (English), Cambrian School &amp; College, Dhaka.</a:t>
            </a:r>
            <a:endParaRPr lang="en-US" sz="1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7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8350" y="1524000"/>
            <a:ext cx="51435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ook Antiqua" pitchFamily="18" charset="0"/>
              </a:rPr>
              <a:t>Notice for the teachers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3400" y="2819400"/>
            <a:ext cx="8001000" cy="25908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My dear colleagues, there are instructions below the slides. To make the class effective, you may follow the instructions. Remember, teacher himself is the best method.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4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5939135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It is an art to play with musical instruments.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8"/>
          <a:stretch/>
        </p:blipFill>
        <p:spPr>
          <a:xfrm>
            <a:off x="3314452" y="972774"/>
            <a:ext cx="5372348" cy="4778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7200" y="972774"/>
            <a:ext cx="2743200" cy="7036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Instruments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4" name="Regular Pentagon 13"/>
          <p:cNvSpPr/>
          <p:nvPr/>
        </p:nvSpPr>
        <p:spPr>
          <a:xfrm>
            <a:off x="457200" y="3124200"/>
            <a:ext cx="2743200" cy="2627085"/>
          </a:xfrm>
          <a:prstGeom prst="pentagon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Music related elements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457200" y="1981200"/>
            <a:ext cx="2743200" cy="1143000"/>
          </a:xfrm>
          <a:prstGeom prst="downArrowCallout">
            <a:avLst>
              <a:gd name="adj1" fmla="val 45318"/>
              <a:gd name="adj2" fmla="val 47857"/>
              <a:gd name="adj3" fmla="val 25000"/>
              <a:gd name="adj4" fmla="val 6497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20" y="76920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A Work in pairs. Read out the musical instruments and answer the following questions.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806">
            <a:off x="-363366" y="4445506"/>
            <a:ext cx="3199876" cy="1696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819">
            <a:off x="6201348" y="2180754"/>
            <a:ext cx="3046704" cy="1584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8717">
            <a:off x="2766773" y="4485397"/>
            <a:ext cx="2391223" cy="1844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585">
            <a:off x="156217" y="1670966"/>
            <a:ext cx="2427450" cy="2870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90" y="4196161"/>
            <a:ext cx="2669730" cy="2087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61" y="2119622"/>
            <a:ext cx="2598839" cy="2686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314" y="2162168"/>
            <a:ext cx="1447800" cy="523220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Book Antiqua" pitchFamily="18" charset="0"/>
              </a:rPr>
              <a:t>Dotara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2814" y="2166793"/>
            <a:ext cx="1447800" cy="523220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Piano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6068812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Book Antiqua" pitchFamily="18" charset="0"/>
              </a:rPr>
              <a:t>Sarinda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9401" y="6068812"/>
            <a:ext cx="2777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Bamboo flute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606881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Book Antiqua" pitchFamily="18" charset="0"/>
              </a:rPr>
              <a:t>Tabla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8914" y="2178468"/>
            <a:ext cx="1447800" cy="523220"/>
          </a:xfrm>
          <a:prstGeom prst="homePlat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Book Antiqua" pitchFamily="18" charset="0"/>
              </a:rPr>
              <a:t>G</a:t>
            </a:r>
            <a:r>
              <a:rPr lang="en-US" sz="2800" b="1" dirty="0" err="1" smtClean="0">
                <a:solidFill>
                  <a:schemeClr val="tx1"/>
                </a:solidFill>
                <a:latin typeface="Book Antiqua" pitchFamily="18" charset="0"/>
              </a:rPr>
              <a:t>uiter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/>
      <p:bldP spid="16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755" flipH="1">
            <a:off x="5087688" y="3362666"/>
            <a:ext cx="2590800" cy="2659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276600" cy="245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677">
            <a:off x="582680" y="3475151"/>
            <a:ext cx="2989166" cy="27675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4088">
            <a:off x="1297862" y="126280"/>
            <a:ext cx="2808318" cy="3744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5841" y="3286780"/>
            <a:ext cx="2777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Ek</a:t>
            </a:r>
            <a:r>
              <a:rPr lang="en-US" sz="2800" b="1" dirty="0" smtClean="0">
                <a:latin typeface="Book Antiqua" pitchFamily="18" charset="0"/>
              </a:rPr>
              <a:t>-Tara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799" y="5981053"/>
            <a:ext cx="137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Violin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5981053"/>
            <a:ext cx="138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drum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3200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Harmonium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4634804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just">
              <a:tabLst>
                <a:tab pos="290513" algn="l"/>
              </a:tabLst>
            </a:pPr>
            <a:r>
              <a:rPr lang="en-US" sz="2800" b="1" dirty="0" smtClean="0">
                <a:latin typeface="Book Antiqua" pitchFamily="18" charset="0"/>
              </a:rPr>
              <a:t>3. </a:t>
            </a:r>
            <a:r>
              <a:rPr lang="en-US" sz="2800" b="1" dirty="0">
                <a:latin typeface="Book Antiqua" pitchFamily="18" charset="0"/>
              </a:rPr>
              <a:t>Do you know anybody who can play any of these </a:t>
            </a:r>
            <a:r>
              <a:rPr lang="en-US" sz="2800" b="1" dirty="0" smtClean="0">
                <a:latin typeface="Book Antiqua" pitchFamily="18" charset="0"/>
              </a:rPr>
              <a:t>instruments?  Tell me what you know about her/him.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086" y="533400"/>
            <a:ext cx="1857826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244023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itchFamily="18" charset="0"/>
              </a:rPr>
              <a:t>1. Can you sing a song</a:t>
            </a:r>
            <a:r>
              <a:rPr lang="en-US" sz="3200" b="1" dirty="0" smtClean="0">
                <a:latin typeface="Book Antiqua" pitchFamily="18" charset="0"/>
              </a:rPr>
              <a:t>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2819399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/>
            <a:r>
              <a:rPr lang="en-US" sz="3200" b="1" dirty="0">
                <a:latin typeface="Book Antiqua" pitchFamily="18" charset="0"/>
              </a:rPr>
              <a:t>2. Can you play any of these musical instruments</a:t>
            </a:r>
            <a:r>
              <a:rPr lang="en-US" sz="3200" b="1" dirty="0" smtClean="0">
                <a:latin typeface="Book Antiqua" pitchFamily="18" charset="0"/>
              </a:rPr>
              <a:t>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6" y="2590800"/>
            <a:ext cx="1843314" cy="1676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5" r="41746"/>
          <a:stretch/>
        </p:blipFill>
        <p:spPr>
          <a:xfrm>
            <a:off x="214086" y="4267199"/>
            <a:ext cx="1843314" cy="1744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59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630" y="1296106"/>
            <a:ext cx="21045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Palligiti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296106"/>
            <a:ext cx="1752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Bhatiali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296106"/>
            <a:ext cx="1828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Bhawaiya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1900314"/>
            <a:ext cx="1828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Jari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4430" y="1906059"/>
            <a:ext cx="246764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Book Antiqua" pitchFamily="18" charset="0"/>
              </a:rPr>
              <a:t>Sari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630" y="1915180"/>
            <a:ext cx="21045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Gambhira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630" y="685800"/>
            <a:ext cx="861444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 us introduce with some folk songs and singers.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1906059"/>
            <a:ext cx="1752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Lalongiti</a:t>
            </a:r>
            <a:endParaRPr lang="en-US" sz="2800" b="1" i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4430" y="1299735"/>
            <a:ext cx="246764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Book Antiqua" pitchFamily="18" charset="0"/>
              </a:rPr>
              <a:t>Palagaan</a:t>
            </a:r>
            <a:endParaRPr lang="en-US" sz="2800" b="1" i="1" dirty="0">
              <a:latin typeface="Book Antiqua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r="63290"/>
          <a:stretch/>
        </p:blipFill>
        <p:spPr>
          <a:xfrm>
            <a:off x="3220272" y="2501850"/>
            <a:ext cx="2850767" cy="3223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9" t="16084" r="2802" b="11535"/>
          <a:stretch/>
        </p:blipFill>
        <p:spPr>
          <a:xfrm>
            <a:off x="257630" y="2501850"/>
            <a:ext cx="2958498" cy="3223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39" y="2501850"/>
            <a:ext cx="2801040" cy="3223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257630" y="5709960"/>
            <a:ext cx="293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Lalon</a:t>
            </a:r>
            <a:r>
              <a:rPr lang="en-US" sz="2800" b="1" dirty="0" smtClean="0">
                <a:latin typeface="Book Antiqua" pitchFamily="18" charset="0"/>
              </a:rPr>
              <a:t> Shah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7324" y="5725180"/>
            <a:ext cx="293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Hason</a:t>
            </a:r>
            <a:r>
              <a:rPr lang="en-US" sz="2800" b="1" dirty="0" smtClean="0">
                <a:latin typeface="Book Antiqua" pitchFamily="18" charset="0"/>
              </a:rPr>
              <a:t> Raja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6967" y="5709960"/>
            <a:ext cx="293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Shah Abdul </a:t>
            </a:r>
            <a:r>
              <a:rPr lang="en-US" sz="2400" b="1" dirty="0" err="1" smtClean="0">
                <a:latin typeface="Book Antiqua" pitchFamily="18" charset="0"/>
              </a:rPr>
              <a:t>Karim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5" y="609600"/>
            <a:ext cx="2961917" cy="2957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r="21317"/>
          <a:stretch/>
        </p:blipFill>
        <p:spPr>
          <a:xfrm>
            <a:off x="5995895" y="3408843"/>
            <a:ext cx="2767104" cy="28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/>
          <a:stretch/>
        </p:blipFill>
        <p:spPr>
          <a:xfrm>
            <a:off x="357095" y="3596416"/>
            <a:ext cx="2961917" cy="2631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3543" r="19207" b="3123"/>
          <a:stretch/>
        </p:blipFill>
        <p:spPr>
          <a:xfrm>
            <a:off x="5995895" y="609600"/>
            <a:ext cx="2767105" cy="2957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94956" y="772552"/>
            <a:ext cx="2362199" cy="917079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Abbas </a:t>
            </a:r>
            <a:r>
              <a:rPr lang="en-US" sz="2400" b="1" dirty="0" err="1" smtClean="0">
                <a:latin typeface="Book Antiqua" pitchFamily="18" charset="0"/>
              </a:rPr>
              <a:t>Uddin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5095" y="1839352"/>
            <a:ext cx="2514599" cy="917079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Abdul </a:t>
            </a:r>
            <a:r>
              <a:rPr lang="en-US" sz="2400" b="1" dirty="0" err="1" smtClean="0">
                <a:latin typeface="Book Antiqua" pitchFamily="18" charset="0"/>
              </a:rPr>
              <a:t>Alim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8724" y="3853181"/>
            <a:ext cx="2369456" cy="917079"/>
          </a:xfrm>
          <a:prstGeom prst="lef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F. </a:t>
            </a:r>
            <a:r>
              <a:rPr lang="en-US" sz="2400" b="1" dirty="0" err="1" smtClean="0">
                <a:latin typeface="Book Antiqua" pitchFamily="18" charset="0"/>
              </a:rPr>
              <a:t>Rahman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1381" y="4884628"/>
            <a:ext cx="2496456" cy="794802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Book Antiqua" pitchFamily="18" charset="0"/>
              </a:rPr>
              <a:t>Akkas</a:t>
            </a:r>
            <a:r>
              <a:rPr lang="en-US" sz="2000" b="1" dirty="0" smtClean="0">
                <a:latin typeface="Book Antiqua" pitchFamily="18" charset="0"/>
              </a:rPr>
              <a:t> </a:t>
            </a:r>
            <a:r>
              <a:rPr lang="en-US" sz="2000" b="1" dirty="0" err="1" smtClean="0">
                <a:latin typeface="Book Antiqua" pitchFamily="18" charset="0"/>
              </a:rPr>
              <a:t>Dewan</a:t>
            </a:r>
            <a:endParaRPr lang="en-US" sz="2000" b="1" dirty="0">
              <a:latin typeface="Book Antiqua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9601"/>
            <a:ext cx="4800600" cy="56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828800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 algn="just">
              <a:tabLst>
                <a:tab pos="406400" algn="l"/>
              </a:tabLst>
            </a:pPr>
            <a:r>
              <a:rPr lang="en-US" sz="2800" b="1" dirty="0" smtClean="0">
                <a:latin typeface="Book Antiqua" pitchFamily="18" charset="0"/>
              </a:rPr>
              <a:t>1 	Who </a:t>
            </a:r>
            <a:r>
              <a:rPr lang="en-US" sz="2800" b="1" dirty="0">
                <a:latin typeface="Book Antiqua" pitchFamily="18" charset="0"/>
              </a:rPr>
              <a:t>usually likes our folk songs?</a:t>
            </a:r>
          </a:p>
          <a:p>
            <a:pPr marL="465138" indent="-465138" algn="just">
              <a:tabLst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2 </a:t>
            </a:r>
            <a:r>
              <a:rPr lang="en-US" sz="2800" b="1" dirty="0" smtClean="0">
                <a:latin typeface="Book Antiqua" pitchFamily="18" charset="0"/>
              </a:rPr>
              <a:t>	Can </a:t>
            </a:r>
            <a:r>
              <a:rPr lang="en-US" sz="2800" b="1" dirty="0">
                <a:latin typeface="Book Antiqua" pitchFamily="18" charset="0"/>
              </a:rPr>
              <a:t>you name some well known folk singers?</a:t>
            </a:r>
          </a:p>
          <a:p>
            <a:pPr marL="465138" indent="-465138" algn="just">
              <a:tabLst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3 </a:t>
            </a:r>
            <a:r>
              <a:rPr lang="en-US" sz="2800" b="1" dirty="0" smtClean="0">
                <a:latin typeface="Book Antiqua" pitchFamily="18" charset="0"/>
              </a:rPr>
              <a:t>	Do </a:t>
            </a:r>
            <a:r>
              <a:rPr lang="en-US" sz="2800" b="1" dirty="0">
                <a:latin typeface="Book Antiqua" pitchFamily="18" charset="0"/>
              </a:rPr>
              <a:t>you like folk songs? If you do, who is your </a:t>
            </a:r>
            <a:r>
              <a:rPr lang="en-US" sz="2800" b="1" dirty="0" err="1">
                <a:latin typeface="Book Antiqua" pitchFamily="18" charset="0"/>
              </a:rPr>
              <a:t>favourite</a:t>
            </a:r>
            <a:r>
              <a:rPr lang="en-US" sz="2800" b="1" dirty="0">
                <a:latin typeface="Book Antiqua" pitchFamily="18" charset="0"/>
              </a:rPr>
              <a:t> folk singer?</a:t>
            </a:r>
          </a:p>
          <a:p>
            <a:pPr marL="465138" indent="-465138" algn="just">
              <a:tabLst>
                <a:tab pos="406400" algn="l"/>
              </a:tabLst>
            </a:pPr>
            <a:r>
              <a:rPr lang="en-US" sz="2800" b="1" dirty="0" smtClean="0">
                <a:latin typeface="Book Antiqua" pitchFamily="18" charset="0"/>
              </a:rPr>
              <a:t>	Which </a:t>
            </a:r>
            <a:r>
              <a:rPr lang="en-US" sz="2800" b="1" dirty="0">
                <a:latin typeface="Book Antiqua" pitchFamily="18" charset="0"/>
              </a:rPr>
              <a:t>song or songs do you like most?</a:t>
            </a:r>
          </a:p>
          <a:p>
            <a:pPr marL="465138" indent="-465138" algn="just">
              <a:tabLst>
                <a:tab pos="406400" algn="l"/>
              </a:tabLst>
            </a:pPr>
            <a:r>
              <a:rPr lang="en-US" sz="2800" b="1" dirty="0">
                <a:latin typeface="Book Antiqua" pitchFamily="18" charset="0"/>
              </a:rPr>
              <a:t>4 </a:t>
            </a:r>
            <a:r>
              <a:rPr lang="en-US" sz="2800" b="1" dirty="0" smtClean="0">
                <a:latin typeface="Book Antiqua" pitchFamily="18" charset="0"/>
              </a:rPr>
              <a:t>	Look </a:t>
            </a:r>
            <a:r>
              <a:rPr lang="en-US" sz="2800" b="1" dirty="0">
                <a:latin typeface="Book Antiqua" pitchFamily="18" charset="0"/>
              </a:rPr>
              <a:t>at the musical instruments in A above and say which </a:t>
            </a:r>
            <a:r>
              <a:rPr lang="en-US" sz="2800" b="1" dirty="0" smtClean="0">
                <a:latin typeface="Book Antiqua" pitchFamily="18" charset="0"/>
              </a:rPr>
              <a:t>instruments go </a:t>
            </a:r>
            <a:r>
              <a:rPr lang="en-US" sz="2800" b="1" dirty="0">
                <a:latin typeface="Book Antiqua" pitchFamily="18" charset="0"/>
              </a:rPr>
              <a:t>well with the folk songs</a:t>
            </a:r>
            <a:r>
              <a:rPr lang="en-US" sz="2800" b="1" dirty="0" smtClean="0">
                <a:latin typeface="Book Antiqua" pitchFamily="18" charset="0"/>
              </a:rPr>
              <a:t>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B Read the text and answer the following questions.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28800" y="685800"/>
            <a:ext cx="5638800" cy="26670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Group Works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581400"/>
            <a:ext cx="838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just"/>
            <a:r>
              <a:rPr lang="en-US" sz="2800" b="1" dirty="0">
                <a:latin typeface="Book Antiqua" pitchFamily="18" charset="0"/>
              </a:rPr>
              <a:t>C Discuss in groups and write a paragraph on the following question.</a:t>
            </a:r>
          </a:p>
          <a:p>
            <a:pPr algn="just"/>
            <a:endParaRPr lang="en-US" sz="1200" b="1" dirty="0" smtClean="0">
              <a:latin typeface="Book Antiqua" pitchFamily="18" charset="0"/>
            </a:endParaRPr>
          </a:p>
          <a:p>
            <a:pPr marL="406400" indent="-58738" algn="just"/>
            <a:r>
              <a:rPr lang="en-US" sz="2800" b="1" dirty="0" smtClean="0">
                <a:latin typeface="Book Antiqua" pitchFamily="18" charset="0"/>
              </a:rPr>
              <a:t>Do </a:t>
            </a:r>
            <a:r>
              <a:rPr lang="en-US" sz="2800" b="1" dirty="0">
                <a:latin typeface="Book Antiqua" pitchFamily="18" charset="0"/>
              </a:rPr>
              <a:t>you want more or less </a:t>
            </a:r>
            <a:r>
              <a:rPr lang="en-US" sz="2800" b="1" dirty="0" err="1">
                <a:latin typeface="Book Antiqua" pitchFamily="18" charset="0"/>
              </a:rPr>
              <a:t>programmes</a:t>
            </a:r>
            <a:r>
              <a:rPr lang="en-US" sz="2800" b="1" dirty="0">
                <a:latin typeface="Book Antiqua" pitchFamily="18" charset="0"/>
              </a:rPr>
              <a:t> on folk </a:t>
            </a:r>
            <a:r>
              <a:rPr lang="en-US" sz="2800" b="1" dirty="0" smtClean="0">
                <a:latin typeface="Book Antiqua" pitchFamily="18" charset="0"/>
              </a:rPr>
              <a:t>      songs </a:t>
            </a:r>
            <a:r>
              <a:rPr lang="en-US" sz="2800" b="1" dirty="0">
                <a:latin typeface="Book Antiqua" pitchFamily="18" charset="0"/>
              </a:rPr>
              <a:t>on our TV channels? Why?</a:t>
            </a:r>
          </a:p>
        </p:txBody>
      </p:sp>
    </p:spTree>
    <p:extLst>
      <p:ext uri="{BB962C8B-B14F-4D97-AF65-F5344CB8AC3E}">
        <p14:creationId xmlns:p14="http://schemas.microsoft.com/office/powerpoint/2010/main" val="5371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57200"/>
            <a:ext cx="9144000" cy="58578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5800" y="1143000"/>
            <a:ext cx="7772400" cy="48768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See You again in the next class.</a:t>
            </a:r>
            <a:endParaRPr lang="en-US" sz="4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4412"/>
            <a:ext cx="7924800" cy="243840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Monoo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277612"/>
            <a:ext cx="7924800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</a:t>
            </a:r>
            <a:r>
              <a:rPr lang="en-US" sz="2400" b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A2i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panel of honorable editors ( Md. Jahangir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Assistant Professor (English) TTC,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 and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haled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Assistant Professor (English) TTC,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to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enrich the contents.</a:t>
            </a:r>
            <a:endParaRPr lang="en-US" sz="2400" b="1" dirty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619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" y="0"/>
            <a:ext cx="9144000" cy="6477000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lumMod val="0"/>
                  <a:lumOff val="100000"/>
                  <a:alpha val="25000"/>
                </a:schemeClr>
              </a:gs>
              <a:gs pos="100000">
                <a:schemeClr val="accent5">
                  <a:tint val="15000"/>
                  <a:satMod val="350000"/>
                  <a:lumMod val="13000"/>
                  <a:lumOff val="87000"/>
                  <a:alpha val="56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Welcome to the world of JSC  Multimedia presentation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143" y="533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Introduction</a:t>
            </a:r>
            <a:endParaRPr lang="en-US" sz="4000" b="1" dirty="0"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2" r="14945"/>
          <a:stretch/>
        </p:blipFill>
        <p:spPr>
          <a:xfrm flipH="1">
            <a:off x="162883" y="1698486"/>
            <a:ext cx="3679775" cy="4321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038600" y="1698486"/>
            <a:ext cx="4800600" cy="43213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b="1" dirty="0" smtClean="0">
              <a:latin typeface="Book Antiqua" pitchFamily="18" charset="0"/>
            </a:endParaRPr>
          </a:p>
          <a:p>
            <a:pPr algn="just"/>
            <a:endParaRPr lang="en-US" sz="2800" b="1" dirty="0">
              <a:latin typeface="Book Antiqua" pitchFamily="18" charset="0"/>
            </a:endParaRPr>
          </a:p>
          <a:p>
            <a:pPr algn="just"/>
            <a:endParaRPr lang="en-US" sz="2800" b="1" dirty="0" smtClean="0">
              <a:latin typeface="Book Antiqua" pitchFamily="18" charset="0"/>
            </a:endParaRPr>
          </a:p>
          <a:p>
            <a:pPr algn="just"/>
            <a:r>
              <a:rPr lang="en-US" sz="2800" b="1" dirty="0" err="1" smtClean="0">
                <a:latin typeface="Book Antiqua" pitchFamily="18" charset="0"/>
              </a:rPr>
              <a:t>Md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Hasan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Hafizur</a:t>
            </a:r>
            <a:r>
              <a:rPr lang="en-US" sz="2800" b="1" dirty="0" smtClean="0">
                <a:latin typeface="Book Antiqua" pitchFamily="18" charset="0"/>
              </a:rPr>
              <a:t> </a:t>
            </a:r>
            <a:r>
              <a:rPr lang="en-US" sz="2800" b="1" dirty="0" err="1" smtClean="0">
                <a:latin typeface="Book Antiqua" pitchFamily="18" charset="0"/>
              </a:rPr>
              <a:t>Rahman</a:t>
            </a:r>
            <a:endParaRPr lang="en-US" sz="2800" b="1" dirty="0" smtClean="0">
              <a:latin typeface="Book Antiqua" pitchFamily="18" charset="0"/>
            </a:endParaRPr>
          </a:p>
          <a:p>
            <a:pPr algn="just"/>
            <a:r>
              <a:rPr lang="en-US" sz="2800" dirty="0" smtClean="0">
                <a:latin typeface="Book Antiqua" pitchFamily="18" charset="0"/>
              </a:rPr>
              <a:t>Lecturer &amp; Head of the Department (English)</a:t>
            </a:r>
          </a:p>
          <a:p>
            <a:pPr algn="just"/>
            <a:r>
              <a:rPr lang="en-US" sz="2800" dirty="0" smtClean="0">
                <a:latin typeface="Book Antiqua" pitchFamily="18" charset="0"/>
              </a:rPr>
              <a:t>Cambrian School &amp; College, Campus-5, Dhaka</a:t>
            </a:r>
          </a:p>
          <a:p>
            <a:pPr algn="just"/>
            <a:endParaRPr lang="en-US" sz="2800" dirty="0">
              <a:latin typeface="Book Antiqua" pitchFamily="18" charset="0"/>
            </a:endParaRPr>
          </a:p>
          <a:p>
            <a:pPr algn="just"/>
            <a:r>
              <a:rPr lang="en-US" sz="2800" b="1" dirty="0" smtClean="0">
                <a:latin typeface="Book Antiqua" pitchFamily="18" charset="0"/>
              </a:rPr>
              <a:t>Class-VIII</a:t>
            </a:r>
          </a:p>
          <a:p>
            <a:pPr algn="just"/>
            <a:r>
              <a:rPr lang="en-US" sz="2800" b="1" dirty="0" smtClean="0">
                <a:latin typeface="Book Antiqua" pitchFamily="18" charset="0"/>
              </a:rPr>
              <a:t>English 1</a:t>
            </a:r>
            <a:r>
              <a:rPr lang="en-US" sz="2800" b="1" baseline="30000" dirty="0" smtClean="0">
                <a:latin typeface="Book Antiqua" pitchFamily="18" charset="0"/>
              </a:rPr>
              <a:t>st</a:t>
            </a:r>
            <a:r>
              <a:rPr lang="en-US" sz="2800" b="1" dirty="0" smtClean="0">
                <a:latin typeface="Book Antiqua" pitchFamily="18" charset="0"/>
              </a:rPr>
              <a:t> Paper</a:t>
            </a:r>
          </a:p>
          <a:p>
            <a:pPr algn="just"/>
            <a:endParaRPr lang="en-US" sz="2800" b="1" dirty="0">
              <a:latin typeface="Book Antiqua" pitchFamily="18" charset="0"/>
            </a:endParaRPr>
          </a:p>
          <a:p>
            <a:pPr algn="just"/>
            <a:endParaRPr lang="en-US" sz="2800" b="1" dirty="0" smtClean="0">
              <a:latin typeface="Book Antiqua" pitchFamily="18" charset="0"/>
            </a:endParaRPr>
          </a:p>
          <a:p>
            <a:pPr algn="just"/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8600" y="4468743"/>
            <a:ext cx="4800600" cy="1032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191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What do you mean by the video?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51816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Folk Songs</a:t>
            </a:r>
            <a:endParaRPr lang="en-US" sz="3200" b="1" dirty="0">
              <a:latin typeface="Book Antiqua" pitchFamily="18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560127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1905000" y="1066800"/>
            <a:ext cx="5486400" cy="32766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Let us enjoy a video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1828800" y="1226457"/>
            <a:ext cx="5791200" cy="1752600"/>
          </a:xfrm>
          <a:prstGeom prst="downArrowCallout">
            <a:avLst>
              <a:gd name="adj1" fmla="val 56470"/>
              <a:gd name="adj2" fmla="val 53986"/>
              <a:gd name="adj3" fmla="val 25000"/>
              <a:gd name="adj4" fmla="val 53383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Our today’s Lesson is-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1828799" y="3048000"/>
            <a:ext cx="5791200" cy="3048000"/>
          </a:xfrm>
          <a:prstGeom prst="flowChartDecision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Our Folk Songs</a:t>
            </a:r>
          </a:p>
          <a:p>
            <a:pPr algn="ctr"/>
            <a:r>
              <a:rPr lang="en-US" sz="2800" b="1" dirty="0" smtClean="0">
                <a:latin typeface="Book Antiqua" pitchFamily="18" charset="0"/>
              </a:rPr>
              <a:t>Unit-1, Lesson-1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400" y="1143000"/>
            <a:ext cx="7848600" cy="14478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Learning outcomes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410028" y="2774043"/>
            <a:ext cx="8305800" cy="3200400"/>
          </a:xfrm>
          <a:prstGeom prst="snip2Same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latin typeface="Book Antiqua" pitchFamily="18" charset="0"/>
              </a:rPr>
              <a:t>After we have studied this lesson, we will be able to---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latin typeface="Book Antiqua" pitchFamily="18" charset="0"/>
              </a:rPr>
              <a:t>read and understand texts through silent reading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latin typeface="Book Antiqua" pitchFamily="18" charset="0"/>
              </a:rPr>
              <a:t>infer meaning from the context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latin typeface="Book Antiqua" pitchFamily="18" charset="0"/>
              </a:rPr>
              <a:t>ask and answer questions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latin typeface="Book Antiqua" pitchFamily="18" charset="0"/>
              </a:rPr>
              <a:t>write answer to questions.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5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295400"/>
            <a:ext cx="3733800" cy="1371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Key words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733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Book Antiqua" pitchFamily="18" charset="0"/>
              </a:rPr>
              <a:t>Teacher may show the word first. Then he may ask the meaning of the word and at last he may show the details.</a:t>
            </a:r>
            <a:endParaRPr lang="en-US" sz="2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8943" y="667974"/>
            <a:ext cx="2286000" cy="512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Traditional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343" y="667974"/>
            <a:ext cx="1219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Folk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1943" y="667974"/>
            <a:ext cx="2667000" cy="523220"/>
          </a:xfrm>
          <a:prstGeom prst="rightArrowCallout">
            <a:avLst>
              <a:gd name="adj1" fmla="val 27807"/>
              <a:gd name="adj2" fmla="val 25000"/>
              <a:gd name="adj3" fmla="val 169250"/>
              <a:gd name="adj4" fmla="val 6497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576" r="1989" b="2707"/>
          <a:stretch/>
        </p:blipFill>
        <p:spPr>
          <a:xfrm>
            <a:off x="1110343" y="1342888"/>
            <a:ext cx="6324600" cy="4067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10343" y="54965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Folk song is a tradition of Bangladesh.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9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600" y="633532"/>
            <a:ext cx="3276600" cy="5123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Music related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633532"/>
            <a:ext cx="2209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Musical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633532"/>
            <a:ext cx="2438400" cy="461665"/>
          </a:xfrm>
          <a:prstGeom prst="rightArrowCallout">
            <a:avLst>
              <a:gd name="adj1" fmla="val 27807"/>
              <a:gd name="adj2" fmla="val 25000"/>
              <a:gd name="adj3" fmla="val 169250"/>
              <a:gd name="adj4" fmla="val 6497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Meaning</a:t>
            </a:r>
            <a:endParaRPr lang="en-US" sz="24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939135"/>
            <a:ext cx="80772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Music becomes interesting with musical instruments.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8077200" cy="42289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49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624</Words>
  <Application>Microsoft Office PowerPoint</Application>
  <PresentationFormat>On-screen Show (4:3)</PresentationFormat>
  <Paragraphs>119</Paragraphs>
  <Slides>19</Slides>
  <Notes>18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52</cp:revision>
  <dcterms:created xsi:type="dcterms:W3CDTF">2015-01-04T03:37:07Z</dcterms:created>
  <dcterms:modified xsi:type="dcterms:W3CDTF">2015-06-24T04:02:29Z</dcterms:modified>
</cp:coreProperties>
</file>